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6858000" cy="9906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mpunen Liisa" initials="RL" lastIdx="3" clrIdx="0"/>
  <p:cmAuthor id="1" name="Kaikkonen Kaisu" initials="KK" lastIdx="0" clrIdx="1"/>
  <p:cmAuthor id="2" name="Anita" initials="A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6" autoAdjust="0"/>
    <p:restoredTop sz="94674"/>
  </p:normalViewPr>
  <p:slideViewPr>
    <p:cSldViewPr snapToGrid="0">
      <p:cViewPr varScale="1">
        <p:scale>
          <a:sx n="76" d="100"/>
          <a:sy n="76" d="100"/>
        </p:scale>
        <p:origin x="3402" y="108"/>
      </p:cViewPr>
      <p:guideLst>
        <p:guide orient="horz" pos="2160"/>
        <p:guide pos="3840"/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-3548" y="-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8A563-E5EA-47E2-BBE6-183AA2B09964}" type="datetimeFigureOut">
              <a:rPr lang="fi-FI" smtClean="0"/>
              <a:t>22.9.2020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E4389-1891-4552-824C-D7434EACF6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95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E8668-3BA6-4F68-B842-F645A56E5E68}" type="datetimeFigureOut">
              <a:rPr lang="fi-FI" smtClean="0"/>
              <a:t>22.9.2020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AEF4A-8027-4AD2-895A-304656AA50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62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AEF4A-8027-4AD2-895A-304656AA501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005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ää kuva itse pohj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467F26EF-0B11-5340-B89B-120E03BB20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858000" cy="4666346"/>
          </a:xfrm>
          <a:custGeom>
            <a:avLst/>
            <a:gdLst>
              <a:gd name="connsiteX0" fmla="*/ 0 w 7120328"/>
              <a:gd name="connsiteY0" fmla="*/ 0 h 4976736"/>
              <a:gd name="connsiteX1" fmla="*/ 7118831 w 7120328"/>
              <a:gd name="connsiteY1" fmla="*/ 0 h 4976736"/>
              <a:gd name="connsiteX2" fmla="*/ 7118831 w 7120328"/>
              <a:gd name="connsiteY2" fmla="*/ 4126674 h 4976736"/>
              <a:gd name="connsiteX3" fmla="*/ 0 w 7120328"/>
              <a:gd name="connsiteY3" fmla="*/ 4976736 h 497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0328" h="4976736">
                <a:moveTo>
                  <a:pt x="0" y="0"/>
                </a:moveTo>
                <a:lnTo>
                  <a:pt x="7118831" y="0"/>
                </a:lnTo>
                <a:cubicBezTo>
                  <a:pt x="7113644" y="1329190"/>
                  <a:pt x="7124018" y="2797483"/>
                  <a:pt x="7118831" y="4126674"/>
                </a:cubicBezTo>
                <a:lnTo>
                  <a:pt x="0" y="4976736"/>
                </a:lnTo>
                <a:close/>
              </a:path>
            </a:pathLst>
          </a:custGeom>
          <a:ln w="120650">
            <a:solidFill>
              <a:schemeClr val="bg1"/>
            </a:solidFill>
          </a:ln>
          <a:effectLst>
            <a:outerShdw blurRad="139700" dist="50800" dir="5400000" algn="ctr" rotWithShape="0">
              <a:srgbClr val="000000">
                <a:alpha val="21000"/>
              </a:srgbClr>
            </a:outerShdw>
          </a:effectLst>
        </p:spPr>
        <p:txBody>
          <a:bodyPr wrap="square">
            <a:noAutofit/>
          </a:bodyPr>
          <a:lstStyle/>
          <a:p>
            <a:endParaRPr lang="fi-FI"/>
          </a:p>
        </p:txBody>
      </p:sp>
      <p:sp>
        <p:nvSpPr>
          <p:cNvPr id="6" name="Suorakulmio 5"/>
          <p:cNvSpPr/>
          <p:nvPr userDrawn="1"/>
        </p:nvSpPr>
        <p:spPr>
          <a:xfrm>
            <a:off x="682654" y="9243727"/>
            <a:ext cx="54413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fi-FI" sz="1200" b="1" i="0" u="none" strike="noStrike" kern="1200" baseline="30000" dirty="0" err="1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KITU-palvelu</a:t>
            </a:r>
            <a:r>
              <a:rPr lang="fi-FI" sz="1200" b="0" i="0" u="none" strike="noStrike" kern="1200" baseline="300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| Isokatu 47, 90100 Oulu | </a:t>
            </a:r>
            <a:r>
              <a:rPr lang="fi-FI" sz="1200" b="0" i="0" u="none" strike="noStrike" kern="1200" baseline="30000" dirty="0" err="1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www.odl.fi</a:t>
            </a:r>
            <a:endParaRPr lang="fi-FI" sz="1800" b="0" i="0" u="none" strike="noStrike" kern="1200" baseline="30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1"/>
          </p:nvPr>
        </p:nvSpPr>
        <p:spPr>
          <a:xfrm>
            <a:off x="699403" y="5542779"/>
            <a:ext cx="5500061" cy="34379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Otsikon paikkamerkki 1"/>
          <p:cNvSpPr>
            <a:spLocks noGrp="1"/>
          </p:cNvSpPr>
          <p:nvPr>
            <p:ph type="title"/>
          </p:nvPr>
        </p:nvSpPr>
        <p:spPr>
          <a:xfrm>
            <a:off x="697992" y="4904443"/>
            <a:ext cx="5501472" cy="546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261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6"/>
          <p:cNvSpPr>
            <a:spLocks noGrp="1"/>
          </p:cNvSpPr>
          <p:nvPr>
            <p:ph type="title"/>
          </p:nvPr>
        </p:nvSpPr>
        <p:spPr>
          <a:xfrm>
            <a:off x="342900" y="1400961"/>
            <a:ext cx="6172200" cy="74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>
        <a:defRPr sz="2000" b="1">
          <a:solidFill>
            <a:srgbClr val="00AECD"/>
          </a:solidFill>
          <a:latin typeface="+mj-lt"/>
        </a:defRPr>
      </a:lvl1pPr>
    </p:titleStyle>
    <p:bodyStyle>
      <a:lvl1pPr>
        <a:defRPr sz="1050">
          <a:latin typeface="Calibri Light" panose="020F0302020204030204" pitchFamily="34" charset="0"/>
          <a:cs typeface="Calibri Light" panose="020F0302020204030204" pitchFamily="34" charset="0"/>
        </a:defRPr>
      </a:lvl1pPr>
      <a:lvl2pPr>
        <a:defRPr>
          <a:latin typeface="+mn-lt"/>
        </a:defRPr>
      </a:lvl2pPr>
      <a:lvl3pPr>
        <a:defRPr>
          <a:latin typeface="+mn-lt"/>
        </a:defRPr>
      </a:lvl3pPr>
      <a:lvl4pPr>
        <a:defRPr>
          <a:latin typeface="+mn-lt"/>
        </a:defRPr>
      </a:lvl4pPr>
      <a:lvl5pPr>
        <a:defRPr>
          <a:latin typeface="+mn-l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.surveypal.com/Maahanmuuttaneiden-mielenterveystyon-yhteistyopaiva-1.12.20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E76C5C9-6DC7-CE49-A86D-7125A71DF5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9403" y="5099050"/>
            <a:ext cx="5623020" cy="4121149"/>
          </a:xfrm>
        </p:spPr>
        <p:txBody>
          <a:bodyPr>
            <a:normAutofit lnSpcReduction="10000"/>
          </a:bodyPr>
          <a:lstStyle/>
          <a:p>
            <a:r>
              <a:rPr lang="fi-FI" sz="1200" dirty="0"/>
              <a:t>Maahanmuuttajien mielenterveystyön ammattilaisille ja verkostoille </a:t>
            </a:r>
            <a:r>
              <a:rPr lang="fi-FI" sz="1200" dirty="0" smtClean="0"/>
              <a:t/>
            </a:r>
            <a:br>
              <a:rPr lang="fi-FI" sz="1200" dirty="0" smtClean="0"/>
            </a:br>
            <a:r>
              <a:rPr lang="fi-FI" sz="1200" b="1" dirty="0" smtClean="0"/>
              <a:t>seminaaripäivä 1.12.2020 Oulun Wegelius-salista </a:t>
            </a:r>
            <a:r>
              <a:rPr lang="fi-FI" sz="1200" b="1" dirty="0"/>
              <a:t>toteutetaan </a:t>
            </a:r>
            <a:r>
              <a:rPr lang="fi-FI" sz="1200" b="1" dirty="0" smtClean="0"/>
              <a:t>verkkokoulutuksena</a:t>
            </a:r>
            <a:r>
              <a:rPr lang="fi-FI" sz="1200" dirty="0" smtClean="0"/>
              <a:t>.  </a:t>
            </a:r>
            <a:br>
              <a:rPr lang="fi-FI" sz="1200" dirty="0" smtClean="0"/>
            </a:br>
            <a:r>
              <a:rPr lang="fi-FI" sz="1200" dirty="0" smtClean="0"/>
              <a:t>Aiheina: asiakkaiden </a:t>
            </a:r>
            <a:r>
              <a:rPr lang="fi-FI" sz="1200" dirty="0"/>
              <a:t>kuntoutustarpeet, yhdenvertaisuus palveluissa ja ajankohtaiset menetelmät </a:t>
            </a:r>
            <a:r>
              <a:rPr lang="fi-FI" sz="1200" dirty="0" smtClean="0"/>
              <a:t>kuntoutuspalveluissa</a:t>
            </a:r>
          </a:p>
          <a:p>
            <a:endParaRPr lang="fi-FI" sz="1100" dirty="0"/>
          </a:p>
          <a:p>
            <a:r>
              <a:rPr lang="fi-FI" sz="1100" b="1" dirty="0"/>
              <a:t>Päivän ohjelma: </a:t>
            </a:r>
            <a:r>
              <a:rPr lang="fi-FI" sz="1100" b="1" dirty="0" smtClean="0"/>
              <a:t/>
            </a:r>
            <a:br>
              <a:rPr lang="fi-FI" sz="1100" b="1" dirty="0" smtClean="0"/>
            </a:br>
            <a:r>
              <a:rPr lang="fi-FI" sz="1100" dirty="0"/>
              <a:t/>
            </a:r>
            <a:br>
              <a:rPr lang="fi-FI" sz="1100" dirty="0"/>
            </a:br>
            <a:r>
              <a:rPr lang="fi-FI" sz="1100" b="1" dirty="0" smtClean="0"/>
              <a:t>8.30-9.00  </a:t>
            </a:r>
            <a:r>
              <a:rPr lang="fi-FI" sz="1100" dirty="0"/>
              <a:t>Ilmoittautuminen ja </a:t>
            </a:r>
            <a:r>
              <a:rPr lang="fi-FI" sz="1100" dirty="0" smtClean="0"/>
              <a:t>aamukahvi </a:t>
            </a:r>
            <a:endParaRPr lang="fi-FI" sz="1100" dirty="0"/>
          </a:p>
          <a:p>
            <a:r>
              <a:rPr lang="fi-FI" sz="1100" b="1" dirty="0" smtClean="0"/>
              <a:t>9.00-9.05  </a:t>
            </a:r>
            <a:r>
              <a:rPr lang="fi-FI" sz="1100" dirty="0" smtClean="0"/>
              <a:t>Sosiaalinen </a:t>
            </a:r>
            <a:r>
              <a:rPr lang="fi-FI" sz="1100" dirty="0"/>
              <a:t>kuntoutus, ODL Säätiö </a:t>
            </a:r>
            <a:r>
              <a:rPr lang="fi-FI" sz="1100" dirty="0" err="1"/>
              <a:t>Sr</a:t>
            </a:r>
            <a:r>
              <a:rPr lang="fi-FI" sz="1100" dirty="0"/>
              <a:t>., Jaana Ukonaho palvelupäällikkö.</a:t>
            </a:r>
          </a:p>
          <a:p>
            <a:r>
              <a:rPr lang="fi-FI" sz="1100" b="1" dirty="0" smtClean="0"/>
              <a:t>9.05-9.30  </a:t>
            </a:r>
            <a:r>
              <a:rPr lang="fi-FI" sz="1100" dirty="0"/>
              <a:t>Kidutettujen kuntoutus Oulussa. Kaarin Sorvari Psykiatri, traumaterapeutti ja perheterapeutti, Kidutettujen kuntoutus-palvelut.</a:t>
            </a:r>
          </a:p>
          <a:p>
            <a:r>
              <a:rPr lang="fi-FI" sz="1100" b="1" dirty="0" smtClean="0"/>
              <a:t>9.30-10.15  </a:t>
            </a:r>
            <a:r>
              <a:rPr lang="fi-FI" sz="1100" dirty="0"/>
              <a:t>Pakolaisten mielenterveyden tukeminen Suomessa. Tuire Tikkanen ja Johanna Mäki-Opas, Paloma2- hanke ja pakolaisten osaamiskeskus sekä THL. </a:t>
            </a:r>
            <a:r>
              <a:rPr lang="fi-FI" sz="1100" dirty="0" smtClean="0"/>
              <a:t/>
            </a:r>
            <a:br>
              <a:rPr lang="fi-FI" sz="1100" dirty="0" smtClean="0"/>
            </a:br>
            <a:endParaRPr lang="fi-FI" sz="1100" dirty="0"/>
          </a:p>
          <a:p>
            <a:r>
              <a:rPr lang="fi-FI" sz="1100" b="1" dirty="0" smtClean="0"/>
              <a:t>10.15-10.30  </a:t>
            </a:r>
            <a:r>
              <a:rPr lang="fi-FI" sz="1100" dirty="0"/>
              <a:t>T</a:t>
            </a:r>
            <a:r>
              <a:rPr lang="fi-FI" sz="1100" dirty="0" smtClean="0"/>
              <a:t>auko</a:t>
            </a:r>
            <a:br>
              <a:rPr lang="fi-FI" sz="1100" dirty="0" smtClean="0"/>
            </a:br>
            <a:endParaRPr lang="fi-FI" sz="1100" dirty="0"/>
          </a:p>
          <a:p>
            <a:r>
              <a:rPr lang="fi-FI" sz="1100" b="1" dirty="0" smtClean="0"/>
              <a:t>10.30-11.45  </a:t>
            </a:r>
            <a:r>
              <a:rPr lang="fi-FI" sz="1100" dirty="0" smtClean="0"/>
              <a:t>Traumatisoituneiden </a:t>
            </a:r>
            <a:r>
              <a:rPr lang="fi-FI" sz="1100" dirty="0"/>
              <a:t>pakolaisten psykiatrinen tutkimus ja hoito. Tapio Halla, Psykiatrian poliklinikka Maahanmuuttajille Tampere. Kommenttipuheenvuorot: Hannu </a:t>
            </a:r>
            <a:r>
              <a:rPr lang="fi-FI" sz="1100" dirty="0" smtClean="0"/>
              <a:t>Säävälä, muut tarkentuvat lähempänä.</a:t>
            </a:r>
            <a:br>
              <a:rPr lang="fi-FI" sz="1100" dirty="0" smtClean="0"/>
            </a:br>
            <a:endParaRPr lang="fi-FI" sz="1100" dirty="0"/>
          </a:p>
          <a:p>
            <a:r>
              <a:rPr lang="fi-FI" sz="1100" b="1" dirty="0" smtClean="0"/>
              <a:t>11.45-12.45 </a:t>
            </a:r>
            <a:r>
              <a:rPr lang="fi-FI" sz="1100" dirty="0" smtClean="0"/>
              <a:t> </a:t>
            </a:r>
            <a:r>
              <a:rPr lang="fi-FI" sz="1100" dirty="0"/>
              <a:t>O</a:t>
            </a:r>
            <a:r>
              <a:rPr lang="fi-FI" sz="1100" dirty="0" smtClean="0"/>
              <a:t>makustanteinen lounas</a:t>
            </a:r>
          </a:p>
          <a:p>
            <a:endParaRPr lang="fi-FI" sz="1100" dirty="0"/>
          </a:p>
          <a:p>
            <a:r>
              <a:rPr lang="fi-FI" sz="1100" b="1" dirty="0" smtClean="0"/>
              <a:t>Ohjelma jatkuu kääntöpuolella.</a:t>
            </a:r>
            <a:r>
              <a:rPr lang="fi-FI" sz="1800" dirty="0" smtClean="0"/>
              <a:t/>
            </a:r>
            <a:br>
              <a:rPr lang="fi-FI" sz="1800" dirty="0" smtClean="0"/>
            </a:br>
            <a:endParaRPr lang="fi-FI" sz="1800" dirty="0"/>
          </a:p>
          <a:p>
            <a:endParaRPr lang="fi-FI" sz="1800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11" name="Kuvan paikkamerkki 10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" t="6579" r="939"/>
          <a:stretch/>
        </p:blipFill>
        <p:spPr>
          <a:xfrm>
            <a:off x="0" y="0"/>
            <a:ext cx="6858000" cy="4359369"/>
          </a:xfr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0B1C3965-5FE3-3D42-95A1-0B2536B60E24}"/>
              </a:ext>
            </a:extLst>
          </p:cNvPr>
          <p:cNvGrpSpPr/>
          <p:nvPr/>
        </p:nvGrpSpPr>
        <p:grpSpPr>
          <a:xfrm>
            <a:off x="2640320" y="3470664"/>
            <a:ext cx="4217680" cy="1990123"/>
            <a:chOff x="2675057" y="3281057"/>
            <a:chExt cx="4217680" cy="1990123"/>
          </a:xfrm>
        </p:grpSpPr>
        <p:pic>
          <p:nvPicPr>
            <p:cNvPr id="8" name="Kuva 7" descr="Kuva, joka sisältää kohteen näyttö, elektroniikka, valkokangas&#10;&#10;&#10;&#10;Kuvaus luotu automaattisesti">
              <a:extLst>
                <a:ext uri="{FF2B5EF4-FFF2-40B4-BE49-F238E27FC236}">
                  <a16:creationId xmlns:a16="http://schemas.microsoft.com/office/drawing/2014/main" id="{364464B8-1102-AA47-A573-503D39267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5057" y="3281057"/>
              <a:ext cx="4217680" cy="1990123"/>
            </a:xfrm>
            <a:prstGeom prst="rect">
              <a:avLst/>
            </a:prstGeom>
          </p:spPr>
        </p:pic>
        <p:sp>
          <p:nvSpPr>
            <p:cNvPr id="9" name="Tekstin paikkamerkki 32">
              <a:extLst>
                <a:ext uri="{FF2B5EF4-FFF2-40B4-BE49-F238E27FC236}">
                  <a16:creationId xmlns:a16="http://schemas.microsoft.com/office/drawing/2014/main" id="{399ADB4F-4009-0749-827A-4B40AC65E6D1}"/>
                </a:ext>
              </a:extLst>
            </p:cNvPr>
            <p:cNvSpPr txBox="1">
              <a:spLocks/>
            </p:cNvSpPr>
            <p:nvPr/>
          </p:nvSpPr>
          <p:spPr>
            <a:xfrm>
              <a:off x="4305743" y="3522055"/>
              <a:ext cx="2365375" cy="754063"/>
            </a:xfrm>
            <a:prstGeom prst="rect">
              <a:avLst/>
            </a:prstGeom>
            <a:noFill/>
          </p:spPr>
          <p:txBody>
            <a:bodyPr wrap="square"/>
            <a:lstStyle>
              <a:lvl1pPr>
                <a:defRPr sz="1400" i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defRPr>
              </a:lvl1pPr>
              <a:lvl2pPr>
                <a:defRPr>
                  <a:latin typeface="+mn-lt"/>
                </a:defRPr>
              </a:lvl2pPr>
              <a:lvl3pPr>
                <a:defRPr>
                  <a:latin typeface="+mn-lt"/>
                </a:defRPr>
              </a:lvl3pPr>
              <a:lvl4pPr>
                <a:defRPr>
                  <a:latin typeface="+mn-lt"/>
                </a:defRPr>
              </a:lvl4pPr>
              <a:lvl5pPr>
                <a:defRPr>
                  <a:latin typeface="+mn-lt"/>
                </a:defRPr>
              </a:lvl5pPr>
            </a:lstStyle>
            <a:p>
              <a:r>
                <a:rPr lang="fi-FI" sz="18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Maahanmuuttaneiden</a:t>
              </a:r>
              <a:r>
                <a:rPr lang="fi-FI" sz="18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mielenterveystyön yhteistyöpäivä 1.12.2020</a:t>
              </a:r>
              <a:endParaRPr lang="fi-FI" sz="1800" kern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4" name="Kuva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17" y="3241469"/>
            <a:ext cx="1498749" cy="581107"/>
          </a:xfrm>
          <a:prstGeom prst="rect">
            <a:avLst/>
          </a:prstGeom>
        </p:spPr>
      </p:pic>
      <p:pic>
        <p:nvPicPr>
          <p:cNvPr id="15" name="Kuva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35" y="8725263"/>
            <a:ext cx="979714" cy="979714"/>
          </a:xfrm>
          <a:prstGeom prst="rect">
            <a:avLst/>
          </a:prstGeom>
        </p:spPr>
      </p:pic>
      <p:pic>
        <p:nvPicPr>
          <p:cNvPr id="2" name="Kuva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191" y="9125708"/>
            <a:ext cx="1232159" cy="47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>
          <a:xfrm>
            <a:off x="699403" y="4870451"/>
            <a:ext cx="5655677" cy="4110264"/>
          </a:xfrm>
        </p:spPr>
        <p:txBody>
          <a:bodyPr>
            <a:normAutofit lnSpcReduction="10000"/>
          </a:bodyPr>
          <a:lstStyle/>
          <a:p>
            <a:r>
              <a:rPr lang="fi-FI" sz="1100" b="1" dirty="0" smtClean="0"/>
              <a:t>12.45-13.15  </a:t>
            </a:r>
            <a:r>
              <a:rPr lang="fi-FI" sz="1100" dirty="0" smtClean="0"/>
              <a:t>Kokemuksia </a:t>
            </a:r>
            <a:r>
              <a:rPr lang="fi-FI" sz="1100" dirty="0"/>
              <a:t>Vakautumisryhmäpilotista. Karoliina Kyllönen fysioterapeutti, Kidutettujen kuntoutus ja Elina Hyvönen, psykologi, Oulun kaupunki maahanmuuttaja-palvelut.</a:t>
            </a:r>
          </a:p>
          <a:p>
            <a:r>
              <a:rPr lang="fi-FI" sz="1100" b="1" dirty="0" smtClean="0"/>
              <a:t>13.15-13.45 </a:t>
            </a:r>
            <a:r>
              <a:rPr lang="fi-FI" sz="1100" dirty="0"/>
              <a:t>Perheterapeuttisen tuen malli- perheenyhdistämisen kokeneille, Iida-Maria </a:t>
            </a:r>
            <a:r>
              <a:rPr lang="fi-FI" sz="1100" dirty="0" err="1"/>
              <a:t>Bimberg</a:t>
            </a:r>
            <a:r>
              <a:rPr lang="fi-FI" sz="1100" dirty="0"/>
              <a:t>, Oulun kaupunki Maahanmuuttaja-palvelut. </a:t>
            </a:r>
            <a:br>
              <a:rPr lang="fi-FI" sz="1100" dirty="0"/>
            </a:br>
            <a:endParaRPr lang="fi-FI" sz="1100" dirty="0"/>
          </a:p>
          <a:p>
            <a:r>
              <a:rPr lang="fi-FI" sz="1100" b="1" dirty="0" smtClean="0"/>
              <a:t>13.45-14.15  </a:t>
            </a:r>
            <a:r>
              <a:rPr lang="fi-FI" sz="1100" dirty="0" smtClean="0"/>
              <a:t>Päiväkahvit </a:t>
            </a:r>
            <a:r>
              <a:rPr lang="fi-FI" sz="1100" dirty="0"/>
              <a:t>ja ”kevennys ohjelmaa”</a:t>
            </a:r>
            <a:br>
              <a:rPr lang="fi-FI" sz="1100" dirty="0"/>
            </a:br>
            <a:endParaRPr lang="fi-FI" sz="1100" dirty="0"/>
          </a:p>
          <a:p>
            <a:r>
              <a:rPr lang="fi-FI" sz="1100" b="1" dirty="0" smtClean="0"/>
              <a:t>14.15-14.45  </a:t>
            </a:r>
            <a:r>
              <a:rPr lang="fi-FI" sz="1100" dirty="0" smtClean="0"/>
              <a:t>Ulkomaalaistaustaisille </a:t>
            </a:r>
            <a:r>
              <a:rPr lang="fi-FI" sz="1100" dirty="0"/>
              <a:t>ja vähemmistöille suunnattu väkivaltatyö, vastaava väkivaltatyön asiantuntija </a:t>
            </a:r>
            <a:r>
              <a:rPr lang="fi-FI" sz="1100" dirty="0" err="1"/>
              <a:t>Effe</a:t>
            </a:r>
            <a:r>
              <a:rPr lang="fi-FI" sz="1100" dirty="0"/>
              <a:t> Anna-Stiina, Vuolle setlementti</a:t>
            </a:r>
            <a:r>
              <a:rPr lang="fi-FI" sz="1100" dirty="0" smtClean="0"/>
              <a:t>. </a:t>
            </a:r>
            <a:r>
              <a:rPr lang="fi-FI" sz="1100" dirty="0"/>
              <a:t>A</a:t>
            </a:r>
            <a:r>
              <a:rPr lang="fi-FI" sz="1100" dirty="0" smtClean="0"/>
              <a:t>siantuntijan kommenttipuheenvuoro.</a:t>
            </a:r>
            <a:endParaRPr lang="fi-FI" sz="1100" dirty="0"/>
          </a:p>
          <a:p>
            <a:r>
              <a:rPr lang="fi-FI" sz="1100" b="1" dirty="0" smtClean="0"/>
              <a:t>14.45-15.15  </a:t>
            </a:r>
            <a:r>
              <a:rPr lang="fi-FI" sz="1100" dirty="0" smtClean="0"/>
              <a:t>Osallisuuden </a:t>
            </a:r>
            <a:r>
              <a:rPr lang="fi-FI" sz="1100" dirty="0"/>
              <a:t>ja mielenterveyden edistäminen, Kati </a:t>
            </a:r>
            <a:r>
              <a:rPr lang="fi-FI" sz="1100" dirty="0" err="1"/>
              <a:t>Kaarlejärvi</a:t>
            </a:r>
            <a:r>
              <a:rPr lang="fi-FI" sz="1100" dirty="0"/>
              <a:t> projektijohtaja ja </a:t>
            </a:r>
            <a:r>
              <a:rPr lang="fi-FI" sz="1100" dirty="0" err="1"/>
              <a:t>Harpal</a:t>
            </a:r>
            <a:r>
              <a:rPr lang="fi-FI" sz="1100" dirty="0"/>
              <a:t> </a:t>
            </a:r>
            <a:r>
              <a:rPr lang="fi-FI" sz="1100" dirty="0" err="1"/>
              <a:t>Gill</a:t>
            </a:r>
            <a:r>
              <a:rPr lang="fi-FI" sz="1100" dirty="0"/>
              <a:t> psykiatrinen sairaanhoitaja, Turvallinen Oulu-hanke.</a:t>
            </a:r>
          </a:p>
          <a:p>
            <a:r>
              <a:rPr lang="fi-FI" sz="1100" b="1" dirty="0" smtClean="0"/>
              <a:t>15.15-15.45  </a:t>
            </a:r>
            <a:r>
              <a:rPr lang="fi-FI" sz="1100" dirty="0" smtClean="0"/>
              <a:t>Kokemuksia </a:t>
            </a:r>
            <a:r>
              <a:rPr lang="fi-FI" sz="1100" dirty="0"/>
              <a:t>mielenterveystyön tavoitettavuudesta maahanmuuttajilla ja kehittämisideoita. </a:t>
            </a:r>
            <a:r>
              <a:rPr lang="fi-FI" sz="1100" dirty="0" smtClean="0"/>
              <a:t>Paneelikeskustelijoita. </a:t>
            </a:r>
            <a:endParaRPr lang="fi-FI" sz="1100" dirty="0"/>
          </a:p>
          <a:p>
            <a:r>
              <a:rPr lang="fi-FI" sz="1100" b="1" dirty="0" smtClean="0"/>
              <a:t>15.45-16.00  </a:t>
            </a:r>
            <a:r>
              <a:rPr lang="fi-FI" sz="1100" dirty="0" smtClean="0"/>
              <a:t>Loppukeskustelu </a:t>
            </a:r>
            <a:r>
              <a:rPr lang="fi-FI" sz="1100" dirty="0"/>
              <a:t>ja yhteenveto: Katri Juntunen tiimivastaava, Kidutettujen kuntoutus-palvelut ja Jaana Ukonaho, Sosiaalinen kuntoutus </a:t>
            </a:r>
            <a:r>
              <a:rPr lang="fi-FI" sz="1100" dirty="0" smtClean="0"/>
              <a:t>palvelupäällikkö</a:t>
            </a:r>
            <a:br>
              <a:rPr lang="fi-FI" sz="1100" dirty="0" smtClean="0"/>
            </a:br>
            <a:endParaRPr lang="fi-FI" sz="1100" dirty="0" smtClean="0"/>
          </a:p>
          <a:p>
            <a:endParaRPr lang="fi-FI" sz="1100" dirty="0"/>
          </a:p>
          <a:p>
            <a:r>
              <a:rPr lang="fi-FI" sz="1100" b="1" dirty="0"/>
              <a:t>Ilmoittautuminen 7.9.2020-27.11.2020 linkillä.</a:t>
            </a:r>
          </a:p>
          <a:p>
            <a:r>
              <a:rPr lang="fi-FI" sz="1100" dirty="0">
                <a:hlinkClick r:id="rId3"/>
              </a:rPr>
              <a:t>https://</a:t>
            </a:r>
            <a:r>
              <a:rPr lang="fi-FI" sz="1100" dirty="0" smtClean="0">
                <a:hlinkClick r:id="rId3"/>
              </a:rPr>
              <a:t>my.surveypal.com/Maahanmuuttaneiden-mielenterveystyon-yhteistyopaiva-1.12.2020</a:t>
            </a:r>
            <a:r>
              <a:rPr lang="fi-FI" sz="1100" dirty="0" smtClean="0"/>
              <a:t/>
            </a:r>
            <a:br>
              <a:rPr lang="fi-FI" sz="1100" dirty="0" smtClean="0"/>
            </a:br>
            <a:endParaRPr lang="fi-FI" sz="1100" dirty="0"/>
          </a:p>
          <a:p>
            <a:r>
              <a:rPr lang="fi-FI" sz="1100" dirty="0"/>
              <a:t>Koulutukseen osallistujille lähetetään </a:t>
            </a:r>
            <a:r>
              <a:rPr lang="fi-FI" sz="1100" dirty="0" smtClean="0"/>
              <a:t>palautekyselyt </a:t>
            </a:r>
            <a:r>
              <a:rPr lang="fi-FI" sz="1100" dirty="0"/>
              <a:t>sähköpostilla. </a:t>
            </a:r>
            <a:r>
              <a:rPr lang="fi-FI" sz="1100" dirty="0" smtClean="0"/>
              <a:t/>
            </a:r>
            <a:br>
              <a:rPr lang="fi-FI" sz="1100" dirty="0" smtClean="0"/>
            </a:br>
            <a:endParaRPr lang="fi-FI" sz="1100" dirty="0"/>
          </a:p>
          <a:p>
            <a:r>
              <a:rPr lang="fi-FI" sz="1100" b="1" dirty="0"/>
              <a:t>Järjestäjät: ODL Säätiö </a:t>
            </a:r>
            <a:r>
              <a:rPr lang="fi-FI" sz="1100" b="1" dirty="0" err="1"/>
              <a:t>sr</a:t>
            </a:r>
            <a:r>
              <a:rPr lang="fi-FI" sz="1100" b="1" dirty="0"/>
              <a:t>., sosiaalinen kuntoutus, kidutettujen kuntoutuspalvelut, </a:t>
            </a:r>
            <a:r>
              <a:rPr lang="fi-FI" sz="1100" b="1" dirty="0" smtClean="0"/>
              <a:t/>
            </a:r>
            <a:br>
              <a:rPr lang="fi-FI" sz="1100" b="1" dirty="0" smtClean="0"/>
            </a:br>
            <a:r>
              <a:rPr lang="fi-FI" sz="1100" b="1" dirty="0" smtClean="0"/>
              <a:t>PALOMA </a:t>
            </a:r>
            <a:r>
              <a:rPr lang="fi-FI" sz="1100" b="1" dirty="0"/>
              <a:t>2-hanke, Turvallinen Oulu-hanke ja </a:t>
            </a:r>
            <a:r>
              <a:rPr lang="fi-FI" sz="1100" b="1" dirty="0" err="1"/>
              <a:t>Ouka</a:t>
            </a:r>
            <a:r>
              <a:rPr lang="fi-FI" sz="1100" b="1" dirty="0"/>
              <a:t> Maahanmuuttajapalvelut. </a:t>
            </a:r>
          </a:p>
          <a:p>
            <a:endParaRPr lang="fi-FI" sz="1100" dirty="0"/>
          </a:p>
          <a:p>
            <a:endParaRPr lang="fi-FI" sz="1100" dirty="0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229" y="8742129"/>
            <a:ext cx="981541" cy="981541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3400" y="9114428"/>
            <a:ext cx="1231499" cy="475529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171" y="-114301"/>
            <a:ext cx="7215208" cy="476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61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ODL_PowerPoint</Template>
  <TotalTime>1300</TotalTime>
  <Words>272</Words>
  <Application>Microsoft Office PowerPoint</Application>
  <PresentationFormat>A4-paperi (210 x 297 mm)</PresentationFormat>
  <Paragraphs>27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Office-teema</vt:lpstr>
      <vt:lpstr>PowerPoint-esitys</vt:lpstr>
      <vt:lpstr>PowerPoint-esitys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Hanna Mustonen</dc:creator>
  <cp:lastModifiedBy>Juntunen Katri</cp:lastModifiedBy>
  <cp:revision>102</cp:revision>
  <dcterms:created xsi:type="dcterms:W3CDTF">2017-05-05T07:20:48Z</dcterms:created>
  <dcterms:modified xsi:type="dcterms:W3CDTF">2020-09-22T10:05:25Z</dcterms:modified>
</cp:coreProperties>
</file>