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2A48B-B3A9-49CE-A119-70EED8DD2931}" type="datetimeFigureOut">
              <a:rPr lang="fi-FI" smtClean="0"/>
              <a:t>4.2.2021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AC1BD-45B4-45F6-8111-F0D875DC2F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4757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Hyvät toimintamallit</a:t>
            </a:r>
            <a:r>
              <a:rPr lang="fi-FI" baseline="0" dirty="0"/>
              <a:t> / haasteet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371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2C0F6-0380-4311-99DF-17D6125888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Normaali" charset="0"/>
                <a:ea typeface="+mn-ea"/>
                <a:cs typeface="+mn-cs"/>
              </a:rPr>
              <a:pPr marL="0" marR="0" lvl="0" indent="0" algn="r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Normaali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6131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EFFF-0B21-4633-B9F9-B1566AA17A85}" type="datetimeFigureOut">
              <a:rPr lang="fi-FI" smtClean="0"/>
              <a:t>4.2.2021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B9F31-EF8A-4390-8220-7A6E4A789E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720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EFFF-0B21-4633-B9F9-B1566AA17A85}" type="datetimeFigureOut">
              <a:rPr lang="fi-FI" smtClean="0"/>
              <a:t>4.2.2021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B9F31-EF8A-4390-8220-7A6E4A789E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1639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EFFF-0B21-4633-B9F9-B1566AA17A85}" type="datetimeFigureOut">
              <a:rPr lang="fi-FI" smtClean="0"/>
              <a:t>4.2.2021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B9F31-EF8A-4390-8220-7A6E4A789E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88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EFFF-0B21-4633-B9F9-B1566AA17A85}" type="datetimeFigureOut">
              <a:rPr lang="fi-FI" smtClean="0"/>
              <a:t>4.2.2021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B9F31-EF8A-4390-8220-7A6E4A789E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5605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EFFF-0B21-4633-B9F9-B1566AA17A85}" type="datetimeFigureOut">
              <a:rPr lang="fi-FI" smtClean="0"/>
              <a:t>4.2.2021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B9F31-EF8A-4390-8220-7A6E4A789E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734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EFFF-0B21-4633-B9F9-B1566AA17A85}" type="datetimeFigureOut">
              <a:rPr lang="fi-FI" smtClean="0"/>
              <a:t>4.2.2021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B9F31-EF8A-4390-8220-7A6E4A789E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620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EFFF-0B21-4633-B9F9-B1566AA17A85}" type="datetimeFigureOut">
              <a:rPr lang="fi-FI" smtClean="0"/>
              <a:t>4.2.2021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B9F31-EF8A-4390-8220-7A6E4A789E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551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EFFF-0B21-4633-B9F9-B1566AA17A85}" type="datetimeFigureOut">
              <a:rPr lang="fi-FI" smtClean="0"/>
              <a:t>4.2.2021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B9F31-EF8A-4390-8220-7A6E4A789E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179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EFFF-0B21-4633-B9F9-B1566AA17A85}" type="datetimeFigureOut">
              <a:rPr lang="fi-FI" smtClean="0"/>
              <a:t>4.2.2021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B9F31-EF8A-4390-8220-7A6E4A789E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767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EFFF-0B21-4633-B9F9-B1566AA17A85}" type="datetimeFigureOut">
              <a:rPr lang="fi-FI" smtClean="0"/>
              <a:t>4.2.2021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B9F31-EF8A-4390-8220-7A6E4A789E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777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EFFF-0B21-4633-B9F9-B1566AA17A85}" type="datetimeFigureOut">
              <a:rPr lang="fi-FI" smtClean="0"/>
              <a:t>4.2.2021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B9F31-EF8A-4390-8220-7A6E4A789E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207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2EFFF-0B21-4633-B9F9-B1566AA17A85}" type="datetimeFigureOut">
              <a:rPr lang="fi-FI" smtClean="0"/>
              <a:t>4.2.2021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B9F31-EF8A-4390-8220-7A6E4A789E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57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defTabSz="914309"/>
            <a:fld id="{47CC6391-E5AA-4B2F-B19C-1C030F29CA39}" type="slidenum">
              <a:rPr lang="en-US" sz="1200">
                <a:solidFill>
                  <a:srgbClr val="005A9B"/>
                </a:solidFill>
                <a:latin typeface="Calibri Light" charset="0"/>
                <a:cs typeface="Calibri Light" charset="0"/>
              </a:rPr>
              <a:pPr defTabSz="914309"/>
              <a:t>1</a:t>
            </a:fld>
            <a:endParaRPr lang="en-US" sz="1200" dirty="0">
              <a:solidFill>
                <a:srgbClr val="005A9B"/>
              </a:solidFill>
              <a:latin typeface="Calibri Light" charset="0"/>
              <a:cs typeface="Calibri Light" charset="0"/>
            </a:endParaRPr>
          </a:p>
        </p:txBody>
      </p:sp>
      <p:graphicFrame>
        <p:nvGraphicFramePr>
          <p:cNvPr id="3" name="Taulukko 2"/>
          <p:cNvGraphicFramePr>
            <a:graphicFrameLocks noGrp="1"/>
          </p:cNvGraphicFramePr>
          <p:nvPr/>
        </p:nvGraphicFramePr>
        <p:xfrm>
          <a:off x="110109" y="154652"/>
          <a:ext cx="11899006" cy="6500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858">
                  <a:extLst>
                    <a:ext uri="{9D8B030D-6E8A-4147-A177-3AD203B41FA5}">
                      <a16:colId xmlns:a16="http://schemas.microsoft.com/office/drawing/2014/main" val="155010734"/>
                    </a:ext>
                  </a:extLst>
                </a:gridCol>
                <a:gridCol w="1699858">
                  <a:extLst>
                    <a:ext uri="{9D8B030D-6E8A-4147-A177-3AD203B41FA5}">
                      <a16:colId xmlns:a16="http://schemas.microsoft.com/office/drawing/2014/main" val="3753084153"/>
                    </a:ext>
                  </a:extLst>
                </a:gridCol>
                <a:gridCol w="1699858">
                  <a:extLst>
                    <a:ext uri="{9D8B030D-6E8A-4147-A177-3AD203B41FA5}">
                      <a16:colId xmlns:a16="http://schemas.microsoft.com/office/drawing/2014/main" val="2803470382"/>
                    </a:ext>
                  </a:extLst>
                </a:gridCol>
                <a:gridCol w="1699858">
                  <a:extLst>
                    <a:ext uri="{9D8B030D-6E8A-4147-A177-3AD203B41FA5}">
                      <a16:colId xmlns:a16="http://schemas.microsoft.com/office/drawing/2014/main" val="1403529647"/>
                    </a:ext>
                  </a:extLst>
                </a:gridCol>
                <a:gridCol w="1699858">
                  <a:extLst>
                    <a:ext uri="{9D8B030D-6E8A-4147-A177-3AD203B41FA5}">
                      <a16:colId xmlns:a16="http://schemas.microsoft.com/office/drawing/2014/main" val="3348532830"/>
                    </a:ext>
                  </a:extLst>
                </a:gridCol>
                <a:gridCol w="1699858">
                  <a:extLst>
                    <a:ext uri="{9D8B030D-6E8A-4147-A177-3AD203B41FA5}">
                      <a16:colId xmlns:a16="http://schemas.microsoft.com/office/drawing/2014/main" val="4270779461"/>
                    </a:ext>
                  </a:extLst>
                </a:gridCol>
                <a:gridCol w="1699858">
                  <a:extLst>
                    <a:ext uri="{9D8B030D-6E8A-4147-A177-3AD203B41FA5}">
                      <a16:colId xmlns:a16="http://schemas.microsoft.com/office/drawing/2014/main" val="15430560"/>
                    </a:ext>
                  </a:extLst>
                </a:gridCol>
              </a:tblGrid>
              <a:tr h="426654">
                <a:tc>
                  <a:txBody>
                    <a:bodyPr/>
                    <a:lstStyle/>
                    <a:p>
                      <a:r>
                        <a:rPr lang="fi-FI" sz="1200" dirty="0"/>
                        <a:t>Lähtötilanne/prosessitavoite</a:t>
                      </a:r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Oulu</a:t>
                      </a:r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Oulunkaari</a:t>
                      </a:r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Koillismaa</a:t>
                      </a:r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Lakeus</a:t>
                      </a:r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Oulun</a:t>
                      </a:r>
                      <a:r>
                        <a:rPr lang="fi-FI" sz="1200" baseline="0" dirty="0"/>
                        <a:t> eteläinen</a:t>
                      </a:r>
                      <a:endParaRPr lang="fi-FI" sz="1200" dirty="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Rannikko</a:t>
                      </a:r>
                    </a:p>
                  </a:txBody>
                  <a:tcPr marL="60951" marR="60951" marT="30475" marB="30475"/>
                </a:tc>
                <a:extLst>
                  <a:ext uri="{0D108BD9-81ED-4DB2-BD59-A6C34878D82A}">
                    <a16:rowId xmlns:a16="http://schemas.microsoft.com/office/drawing/2014/main" val="2270383871"/>
                  </a:ext>
                </a:extLst>
              </a:tr>
              <a:tr h="1186419">
                <a:tc>
                  <a:txBody>
                    <a:bodyPr/>
                    <a:lstStyle/>
                    <a:p>
                      <a:r>
                        <a:rPr lang="fi-FI" sz="1100" b="1" dirty="0"/>
                        <a:t>Lasten,</a:t>
                      </a:r>
                      <a:r>
                        <a:rPr lang="fi-FI" sz="1100" b="1" baseline="0" dirty="0"/>
                        <a:t> nuorten ja perheiden palvelut toimivat yhtenä kokonaisuutena</a:t>
                      </a:r>
                      <a:endParaRPr lang="fi-FI" sz="1100" b="1" dirty="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 marL="60951" marR="60951" marT="30475" marB="30475"/>
                </a:tc>
                <a:extLst>
                  <a:ext uri="{0D108BD9-81ED-4DB2-BD59-A6C34878D82A}">
                    <a16:rowId xmlns:a16="http://schemas.microsoft.com/office/drawing/2014/main" val="3240725128"/>
                  </a:ext>
                </a:extLst>
              </a:tr>
              <a:tr h="1457600">
                <a:tc>
                  <a:txBody>
                    <a:bodyPr/>
                    <a:lstStyle/>
                    <a:p>
                      <a:r>
                        <a:rPr lang="fi-FI" sz="1100" b="1" dirty="0"/>
                        <a:t>Asiakas on osallinen palvelujen</a:t>
                      </a:r>
                      <a:r>
                        <a:rPr lang="fi-FI" sz="1100" b="1" baseline="0" dirty="0"/>
                        <a:t> suunnittelussa</a:t>
                      </a:r>
                      <a:r>
                        <a:rPr lang="fi-FI" sz="1100" b="1" dirty="0"/>
                        <a:t>,</a:t>
                      </a:r>
                      <a:r>
                        <a:rPr lang="fi-FI" sz="1100" b="1" baseline="0" dirty="0"/>
                        <a:t> koko perhe huomioidaan palvelusuunnitelmassa</a:t>
                      </a:r>
                      <a:endParaRPr lang="fi-FI" sz="1100" b="1" dirty="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 marL="60951" marR="60951" marT="30475" marB="30475"/>
                </a:tc>
                <a:extLst>
                  <a:ext uri="{0D108BD9-81ED-4DB2-BD59-A6C34878D82A}">
                    <a16:rowId xmlns:a16="http://schemas.microsoft.com/office/drawing/2014/main" val="1558510849"/>
                  </a:ext>
                </a:extLst>
              </a:tr>
              <a:tr h="915237">
                <a:tc>
                  <a:txBody>
                    <a:bodyPr/>
                    <a:lstStyle/>
                    <a:p>
                      <a:r>
                        <a:rPr lang="fi-FI" sz="1100" b="1" dirty="0"/>
                        <a:t>Erityistason palvelut toteutuvat </a:t>
                      </a:r>
                      <a:r>
                        <a:rPr lang="fi-FI" sz="1100" b="1" dirty="0" err="1"/>
                        <a:t>sote</a:t>
                      </a:r>
                      <a:r>
                        <a:rPr lang="fi-FI" sz="1100" b="1" dirty="0"/>
                        <a:t>-keskuksissa</a:t>
                      </a:r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 marL="60951" marR="60951" marT="30475" marB="30475"/>
                </a:tc>
                <a:extLst>
                  <a:ext uri="{0D108BD9-81ED-4DB2-BD59-A6C34878D82A}">
                    <a16:rowId xmlns:a16="http://schemas.microsoft.com/office/drawing/2014/main" val="4026303009"/>
                  </a:ext>
                </a:extLst>
              </a:tr>
              <a:tr h="1186419">
                <a:tc>
                  <a:txBody>
                    <a:bodyPr/>
                    <a:lstStyle/>
                    <a:p>
                      <a:r>
                        <a:rPr lang="fi-FI" sz="1100" b="1" dirty="0"/>
                        <a:t>Matalan kynnyksen</a:t>
                      </a:r>
                      <a:r>
                        <a:rPr lang="fi-FI" sz="1100" b="1" baseline="0" dirty="0"/>
                        <a:t> </a:t>
                      </a:r>
                      <a:r>
                        <a:rPr lang="fi-FI" sz="1100" b="1" baseline="0" dirty="0" err="1"/>
                        <a:t>mt</a:t>
                      </a:r>
                      <a:r>
                        <a:rPr lang="fi-FI" sz="1100" b="1" baseline="0" dirty="0"/>
                        <a:t>-palvelut ovat käytössä lasten ja nuorten kasvu- ja kehitysympäristöissä</a:t>
                      </a:r>
                      <a:endParaRPr lang="fi-FI" sz="1100" b="1" dirty="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 marL="60951" marR="60951" marT="30475" marB="30475"/>
                </a:tc>
                <a:extLst>
                  <a:ext uri="{0D108BD9-81ED-4DB2-BD59-A6C34878D82A}">
                    <a16:rowId xmlns:a16="http://schemas.microsoft.com/office/drawing/2014/main" val="63044032"/>
                  </a:ext>
                </a:extLst>
              </a:tr>
              <a:tr h="412422">
                <a:tc>
                  <a:txBody>
                    <a:bodyPr/>
                    <a:lstStyle/>
                    <a:p>
                      <a:r>
                        <a:rPr lang="fi-FI" sz="1100" b="1" dirty="0"/>
                        <a:t>Vanhemmuutta tuetaan</a:t>
                      </a:r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 marL="60951" marR="60951" marT="30475" marB="30475"/>
                </a:tc>
                <a:extLst>
                  <a:ext uri="{0D108BD9-81ED-4DB2-BD59-A6C34878D82A}">
                    <a16:rowId xmlns:a16="http://schemas.microsoft.com/office/drawing/2014/main" val="2791413316"/>
                  </a:ext>
                </a:extLst>
              </a:tr>
              <a:tr h="915237">
                <a:tc>
                  <a:txBody>
                    <a:bodyPr/>
                    <a:lstStyle/>
                    <a:p>
                      <a:r>
                        <a:rPr lang="fi-FI" sz="1100" b="1" dirty="0"/>
                        <a:t>Digitaalisia</a:t>
                      </a:r>
                      <a:r>
                        <a:rPr lang="fi-FI" sz="1100" b="1" baseline="0" dirty="0"/>
                        <a:t> kanavia ja sähköisiä palveluita hyödynnetään</a:t>
                      </a:r>
                      <a:endParaRPr lang="fi-FI" sz="1100" b="1" dirty="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60951" marR="60951" marT="30475" marB="30475"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60951" marR="60951" marT="30475" marB="30475"/>
                </a:tc>
                <a:extLst>
                  <a:ext uri="{0D108BD9-81ED-4DB2-BD59-A6C34878D82A}">
                    <a16:rowId xmlns:a16="http://schemas.microsoft.com/office/drawing/2014/main" val="562228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823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Laajakuva</PresentationFormat>
  <Paragraphs>16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Calibri Normaali</vt:lpstr>
      <vt:lpstr>Office-teema</vt:lpstr>
      <vt:lpstr>PowerPoint-esitys</vt:lpstr>
    </vt:vector>
  </TitlesOfParts>
  <Company>PPSHP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Liimatainen Helena</dc:creator>
  <cp:lastModifiedBy>Katja Suni</cp:lastModifiedBy>
  <cp:revision>1</cp:revision>
  <dcterms:created xsi:type="dcterms:W3CDTF">2021-01-28T09:40:16Z</dcterms:created>
  <dcterms:modified xsi:type="dcterms:W3CDTF">2021-02-04T09:55:18Z</dcterms:modified>
</cp:coreProperties>
</file>